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90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31" r:id="rId19"/>
    <p:sldId id="343" r:id="rId20"/>
    <p:sldId id="344" r:id="rId21"/>
    <p:sldId id="345" r:id="rId22"/>
    <p:sldId id="347" r:id="rId23"/>
    <p:sldId id="346" r:id="rId24"/>
    <p:sldId id="348" r:id="rId25"/>
    <p:sldId id="349" r:id="rId26"/>
    <p:sldId id="350" r:id="rId27"/>
    <p:sldId id="351" r:id="rId28"/>
    <p:sldId id="352" r:id="rId29"/>
    <p:sldId id="354" r:id="rId30"/>
    <p:sldId id="355" r:id="rId31"/>
    <p:sldId id="357" r:id="rId32"/>
    <p:sldId id="358" r:id="rId33"/>
    <p:sldId id="356" r:id="rId34"/>
    <p:sldId id="362" r:id="rId35"/>
    <p:sldId id="353" r:id="rId36"/>
    <p:sldId id="359" r:id="rId37"/>
    <p:sldId id="360" r:id="rId38"/>
    <p:sldId id="361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8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62" y="3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languages/cp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cs/languages/cp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A[4]) -&gt; ?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361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A[4]) -&gt; 1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577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A[4]) -&gt; 1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¿Usando direcciones, como imprimo el valor ‘1’?</a:t>
            </a: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545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A[4]) -&gt; 1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¿Usando direcciones, como imprimo el valor ‘1’?</a:t>
            </a:r>
            <a:r>
              <a:rPr lang="es-MX" sz="2000" dirty="0"/>
              <a:t> -&gt; </a:t>
            </a:r>
            <a:r>
              <a:rPr lang="es-MX" sz="2000" dirty="0" err="1"/>
              <a:t>printf</a:t>
            </a:r>
            <a:r>
              <a:rPr lang="es-MX" sz="2000" dirty="0"/>
              <a:t>(“%d”, A+4)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947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A[4]) -&gt; 1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¿Usando direcciones, como imprimo el valor ‘1’?</a:t>
            </a:r>
            <a:r>
              <a:rPr lang="es-MX" sz="2000" dirty="0"/>
              <a:t> -&gt; </a:t>
            </a:r>
            <a:r>
              <a:rPr lang="es-MX" sz="2000" dirty="0" err="1"/>
              <a:t>printf</a:t>
            </a:r>
            <a:r>
              <a:rPr lang="es-MX" sz="2000" dirty="0"/>
              <a:t>(“%d”, A+4) </a:t>
            </a:r>
          </a:p>
          <a:p>
            <a:pPr marL="0" indent="0">
              <a:buNone/>
            </a:pPr>
            <a:r>
              <a:rPr lang="es-MX" sz="2000" dirty="0"/>
              <a:t>		</a:t>
            </a:r>
            <a:r>
              <a:rPr lang="es-MX" sz="2000" dirty="0" err="1"/>
              <a:t>printf</a:t>
            </a:r>
            <a:r>
              <a:rPr lang="es-MX" sz="2000" dirty="0"/>
              <a:t>(“%d”, *(A+4))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F0E293-DE0B-EC29-D51A-6CF23658FD38}"/>
              </a:ext>
            </a:extLst>
          </p:cNvPr>
          <p:cNvCxnSpPr/>
          <p:nvPr/>
        </p:nvCxnSpPr>
        <p:spPr>
          <a:xfrm flipV="1">
            <a:off x="8027719" y="3883231"/>
            <a:ext cx="1884219" cy="213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6BA327-1A78-12C6-0B57-39238A68905A}"/>
              </a:ext>
            </a:extLst>
          </p:cNvPr>
          <p:cNvCxnSpPr>
            <a:cxnSpLocks/>
          </p:cNvCxnSpPr>
          <p:nvPr/>
        </p:nvCxnSpPr>
        <p:spPr>
          <a:xfrm>
            <a:off x="8027719" y="3922641"/>
            <a:ext cx="1884219" cy="174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93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80" y="3369733"/>
            <a:ext cx="4632368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04-Estructuras de Memoria\04.A-Arreglos</a:t>
            </a:r>
          </a:p>
        </p:txBody>
      </p:sp>
    </p:spTree>
    <p:extLst>
      <p:ext uri="{BB962C8B-B14F-4D97-AF65-F5344CB8AC3E}">
        <p14:creationId xmlns:p14="http://schemas.microsoft.com/office/powerpoint/2010/main" val="234373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Estructuras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Elementos del mismo o diferente tipo.</a:t>
            </a:r>
          </a:p>
          <a:p>
            <a:pPr marL="0" indent="0">
              <a:buNone/>
            </a:pPr>
            <a:r>
              <a:rPr lang="es-MX" sz="2400" dirty="0"/>
              <a:t>Representa un nuevo tipo de dato.</a:t>
            </a:r>
          </a:p>
          <a:p>
            <a:pPr marL="0" indent="0">
              <a:buNone/>
            </a:pPr>
            <a:r>
              <a:rPr lang="es-MX" sz="2400" dirty="0"/>
              <a:t>Memoria consecutiva.</a:t>
            </a:r>
          </a:p>
          <a:p>
            <a:pPr marL="0" indent="0">
              <a:buNone/>
            </a:pPr>
            <a:r>
              <a:rPr lang="es-MX" sz="2400" dirty="0"/>
              <a:t>La longitud es la suma de las longitudes de sus elementos*.</a:t>
            </a:r>
          </a:p>
          <a:p>
            <a:pPr marL="0" indent="0">
              <a:buNone/>
            </a:pPr>
            <a:r>
              <a:rPr lang="es-MX" sz="2400" dirty="0"/>
              <a:t>Se usa el </a:t>
            </a:r>
            <a:r>
              <a:rPr lang="es-MX" sz="2400" dirty="0" err="1"/>
              <a:t>accesor</a:t>
            </a:r>
            <a:r>
              <a:rPr lang="es-MX" sz="2400" dirty="0"/>
              <a:t> ‘.’ para acceder a un miembro de la estructura.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A2A64-5AE5-A3CF-3EDF-0FCB6096E1CC}"/>
              </a:ext>
            </a:extLst>
          </p:cNvPr>
          <p:cNvSpPr txBox="1"/>
          <p:nvPr/>
        </p:nvSpPr>
        <p:spPr>
          <a:xfrm>
            <a:off x="6539345" y="5605153"/>
            <a:ext cx="450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rgbClr val="0070C0"/>
                </a:solidFill>
              </a:rPr>
              <a:t>* Si la alineación de memoria es 1</a:t>
            </a:r>
          </a:p>
        </p:txBody>
      </p:sp>
    </p:spTree>
    <p:extLst>
      <p:ext uri="{BB962C8B-B14F-4D97-AF65-F5344CB8AC3E}">
        <p14:creationId xmlns:p14="http://schemas.microsoft.com/office/powerpoint/2010/main" val="4716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Estructuras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Para declarar una variable tipo registro se usa ‘</a:t>
            </a:r>
            <a:r>
              <a:rPr lang="es-MX" sz="2400" dirty="0" err="1"/>
              <a:t>struct</a:t>
            </a:r>
            <a:r>
              <a:rPr lang="es-MX" sz="2400" dirty="0"/>
              <a:t> ‘ + nombre.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A;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A2A64-5AE5-A3CF-3EDF-0FCB6096E1CC}"/>
              </a:ext>
            </a:extLst>
          </p:cNvPr>
          <p:cNvSpPr txBox="1"/>
          <p:nvPr/>
        </p:nvSpPr>
        <p:spPr>
          <a:xfrm>
            <a:off x="6539345" y="5605153"/>
            <a:ext cx="450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rgbClr val="0070C0"/>
                </a:solidFill>
              </a:rPr>
              <a:t>* Si la alineación de memoria es 1</a:t>
            </a:r>
          </a:p>
        </p:txBody>
      </p:sp>
    </p:spTree>
    <p:extLst>
      <p:ext uri="{BB962C8B-B14F-4D97-AF65-F5344CB8AC3E}">
        <p14:creationId xmlns:p14="http://schemas.microsoft.com/office/powerpoint/2010/main" val="275607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Estructuras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Para declarar una variable tipo registro se usa ‘</a:t>
            </a:r>
            <a:r>
              <a:rPr lang="es-MX" sz="2400" dirty="0" err="1"/>
              <a:t>struct</a:t>
            </a:r>
            <a:r>
              <a:rPr lang="es-MX" sz="2400" dirty="0"/>
              <a:t> ‘ + nombre.</a:t>
            </a:r>
          </a:p>
          <a:p>
            <a:pPr marL="0" indent="0">
              <a:buNone/>
            </a:pPr>
            <a:r>
              <a:rPr lang="es-MX" sz="2400" dirty="0"/>
              <a:t>O se puede declarar un nuevo tipo con la instrucción ‘</a:t>
            </a:r>
            <a:r>
              <a:rPr lang="es-MX" sz="2400" dirty="0" err="1"/>
              <a:t>typedef</a:t>
            </a:r>
            <a:r>
              <a:rPr lang="es-MX" sz="2400" dirty="0"/>
              <a:t>’.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55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typedef struct record myRecord;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myRecord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A2A64-5AE5-A3CF-3EDF-0FCB6096E1CC}"/>
              </a:ext>
            </a:extLst>
          </p:cNvPr>
          <p:cNvSpPr txBox="1"/>
          <p:nvPr/>
        </p:nvSpPr>
        <p:spPr>
          <a:xfrm>
            <a:off x="6539345" y="5605153"/>
            <a:ext cx="450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rgbClr val="0070C0"/>
                </a:solidFill>
              </a:rPr>
              <a:t>* Si la alineación de memoria es 1</a:t>
            </a:r>
          </a:p>
        </p:txBody>
      </p:sp>
    </p:spTree>
    <p:extLst>
      <p:ext uri="{BB962C8B-B14F-4D97-AF65-F5344CB8AC3E}">
        <p14:creationId xmlns:p14="http://schemas.microsoft.com/office/powerpoint/2010/main" val="49426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Estructuras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5E9383A-1FBA-1042-1B84-6A8941943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4998227"/>
                  </p:ext>
                </p:extLst>
              </p:nvPr>
            </p:nvGraphicFramePr>
            <p:xfrm>
              <a:off x="2839522" y="1794285"/>
              <a:ext cx="972457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457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</a:tblGrid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14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9548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09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5E9383A-1FBA-1042-1B84-6A8941943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4998227"/>
                  </p:ext>
                </p:extLst>
              </p:nvPr>
            </p:nvGraphicFramePr>
            <p:xfrm>
              <a:off x="2839522" y="1794285"/>
              <a:ext cx="972457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457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2000" r="-1242" b="-11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102000" r="-1242" b="-10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202000" r="-1242" b="-9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302000" r="-1242" b="-8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402000" r="-1242" b="-7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492157" r="-1242" b="-5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604000" r="-1242" b="-5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704000" r="-1242" b="-4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804000" r="-1242" b="-3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904000" r="-1242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14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954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1" t="-1104000" r="-124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099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</a:t>
            </a:r>
            <a:r>
              <a:rPr lang="es-MX" i="1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2486177" y="784747"/>
            <a:ext cx="1814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struct</a:t>
            </a:r>
            <a:r>
              <a:rPr lang="es-MX" sz="2000" b="1" dirty="0"/>
              <a:t>  </a:t>
            </a:r>
            <a:r>
              <a:rPr lang="es-MX" sz="2000" b="1" dirty="0" err="1"/>
              <a:t>record</a:t>
            </a:r>
            <a:r>
              <a:rPr lang="es-MX" sz="2000" b="1" dirty="0"/>
              <a:t>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4049041" y="2202503"/>
            <a:ext cx="50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R.A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>
            <a:off x="3866953" y="1793632"/>
            <a:ext cx="182088" cy="1187074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E4D583-8124-EE12-7400-B3C072011155}"/>
              </a:ext>
            </a:extLst>
          </p:cNvPr>
          <p:cNvSpPr txBox="1">
            <a:spLocks/>
          </p:cNvSpPr>
          <p:nvPr/>
        </p:nvSpPr>
        <p:spPr>
          <a:xfrm>
            <a:off x="7711963" y="2163617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B2BE3-7EC5-7C5F-C7D6-DFC59A2B22B1}"/>
              </a:ext>
            </a:extLst>
          </p:cNvPr>
          <p:cNvSpPr txBox="1"/>
          <p:nvPr/>
        </p:nvSpPr>
        <p:spPr>
          <a:xfrm>
            <a:off x="4055765" y="3389577"/>
            <a:ext cx="49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CAADC63-D3FE-2BE1-85A4-ACC58A0CAF3B}"/>
              </a:ext>
            </a:extLst>
          </p:cNvPr>
          <p:cNvSpPr/>
          <p:nvPr/>
        </p:nvSpPr>
        <p:spPr>
          <a:xfrm>
            <a:off x="3873677" y="2980706"/>
            <a:ext cx="182088" cy="1229700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C35E8-4121-3B86-7B60-FE92AD883C0B}"/>
              </a:ext>
            </a:extLst>
          </p:cNvPr>
          <p:cNvSpPr txBox="1"/>
          <p:nvPr/>
        </p:nvSpPr>
        <p:spPr>
          <a:xfrm>
            <a:off x="4055765" y="4675155"/>
            <a:ext cx="51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R.N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90ADFB3-F3F5-0425-D2A9-D19C10CEB090}"/>
              </a:ext>
            </a:extLst>
          </p:cNvPr>
          <p:cNvSpPr/>
          <p:nvPr/>
        </p:nvSpPr>
        <p:spPr>
          <a:xfrm>
            <a:off x="3873677" y="4223657"/>
            <a:ext cx="182088" cy="1229701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13EBAD2-803B-0C92-F16E-C9640E71621F}"/>
              </a:ext>
            </a:extLst>
          </p:cNvPr>
          <p:cNvSpPr/>
          <p:nvPr/>
        </p:nvSpPr>
        <p:spPr>
          <a:xfrm rot="10800000">
            <a:off x="2563028" y="2718240"/>
            <a:ext cx="182088" cy="298092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C4EC7-D179-EA54-24DA-D66EFA550CD0}"/>
              </a:ext>
            </a:extLst>
          </p:cNvPr>
          <p:cNvSpPr txBox="1"/>
          <p:nvPr/>
        </p:nvSpPr>
        <p:spPr>
          <a:xfrm>
            <a:off x="1792559" y="2647001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 byte</a:t>
            </a:r>
          </a:p>
        </p:txBody>
      </p:sp>
    </p:spTree>
    <p:extLst>
      <p:ext uri="{BB962C8B-B14F-4D97-AF65-F5344CB8AC3E}">
        <p14:creationId xmlns:p14="http://schemas.microsoft.com/office/powerpoint/2010/main" val="10006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Estructuras de memoria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Arreglos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Estructuras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Uniones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Enumeraciones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Definiciones de tipos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80" y="3369733"/>
            <a:ext cx="5004462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04-Estructuras de Memoria\04.B-Estructuras</a:t>
            </a:r>
          </a:p>
        </p:txBody>
      </p:sp>
    </p:spTree>
    <p:extLst>
      <p:ext uri="{BB962C8B-B14F-4D97-AF65-F5344CB8AC3E}">
        <p14:creationId xmlns:p14="http://schemas.microsoft.com/office/powerpoint/2010/main" val="58036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Uniones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Elementos del mismo o diferente tipo.</a:t>
            </a:r>
          </a:p>
          <a:p>
            <a:pPr marL="0" indent="0">
              <a:buNone/>
            </a:pPr>
            <a:r>
              <a:rPr lang="es-MX" sz="2400" dirty="0"/>
              <a:t>Representa un nuevo tipo de dato.</a:t>
            </a:r>
          </a:p>
          <a:p>
            <a:pPr marL="0" indent="0">
              <a:buNone/>
            </a:pPr>
            <a:r>
              <a:rPr lang="es-MX" sz="2400" dirty="0"/>
              <a:t>Memoria compartida.</a:t>
            </a:r>
          </a:p>
          <a:p>
            <a:pPr marL="0" indent="0">
              <a:buNone/>
            </a:pPr>
            <a:r>
              <a:rPr lang="es-MX" sz="2400" dirty="0"/>
              <a:t>La longitud es la del elemento las grande.</a:t>
            </a:r>
          </a:p>
          <a:p>
            <a:pPr marL="0" indent="0">
              <a:buNone/>
            </a:pPr>
            <a:r>
              <a:rPr lang="es-MX" sz="2400" dirty="0"/>
              <a:t>Se usa el </a:t>
            </a:r>
            <a:r>
              <a:rPr lang="es-MX" sz="2400" dirty="0" err="1"/>
              <a:t>accesor</a:t>
            </a:r>
            <a:r>
              <a:rPr lang="es-MX" sz="2400" dirty="0"/>
              <a:t> ‘.’ para acceder a un miembro de la </a:t>
            </a:r>
            <a:r>
              <a:rPr lang="es-MX" sz="2400" dirty="0" err="1"/>
              <a:t>union</a:t>
            </a:r>
            <a:r>
              <a:rPr lang="es-MX" sz="2400" dirty="0"/>
              <a:t>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5225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Uniones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Para declarar una variable tipo registro se usa ‘</a:t>
            </a:r>
            <a:r>
              <a:rPr lang="es-MX" sz="2400" dirty="0" err="1"/>
              <a:t>union</a:t>
            </a:r>
            <a:r>
              <a:rPr lang="es-MX" sz="2400" dirty="0"/>
              <a:t> ‘ + nombre.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A;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A2A64-5AE5-A3CF-3EDF-0FCB6096E1CC}"/>
              </a:ext>
            </a:extLst>
          </p:cNvPr>
          <p:cNvSpPr txBox="1"/>
          <p:nvPr/>
        </p:nvSpPr>
        <p:spPr>
          <a:xfrm>
            <a:off x="6539345" y="5605153"/>
            <a:ext cx="450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rgbClr val="0070C0"/>
                </a:solidFill>
              </a:rPr>
              <a:t>* Si la alineación de memoria es 1</a:t>
            </a:r>
          </a:p>
        </p:txBody>
      </p:sp>
    </p:spTree>
    <p:extLst>
      <p:ext uri="{BB962C8B-B14F-4D97-AF65-F5344CB8AC3E}">
        <p14:creationId xmlns:p14="http://schemas.microsoft.com/office/powerpoint/2010/main" val="2298332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Uniones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Para declarar una variable tipo registro se usa ‘</a:t>
            </a:r>
            <a:r>
              <a:rPr lang="es-MX" sz="2400" dirty="0" err="1"/>
              <a:t>union</a:t>
            </a:r>
            <a:r>
              <a:rPr lang="es-MX" sz="2400" dirty="0"/>
              <a:t> ‘ + nombre.</a:t>
            </a:r>
          </a:p>
          <a:p>
            <a:pPr marL="0" indent="0">
              <a:buNone/>
            </a:pPr>
            <a:r>
              <a:rPr lang="es-MX" sz="2400" dirty="0"/>
              <a:t>O se puede declarar un nuevo tipo con la instrucción ‘</a:t>
            </a:r>
            <a:r>
              <a:rPr lang="es-MX" sz="2400" dirty="0" err="1"/>
              <a:t>typedef</a:t>
            </a:r>
            <a:r>
              <a:rPr lang="es-MX" sz="2400" dirty="0"/>
              <a:t>’.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55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typedef union record myRecord;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myRecord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A2A64-5AE5-A3CF-3EDF-0FCB6096E1CC}"/>
              </a:ext>
            </a:extLst>
          </p:cNvPr>
          <p:cNvSpPr txBox="1"/>
          <p:nvPr/>
        </p:nvSpPr>
        <p:spPr>
          <a:xfrm>
            <a:off x="6539345" y="5605153"/>
            <a:ext cx="450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rgbClr val="0070C0"/>
                </a:solidFill>
              </a:rPr>
              <a:t>* Si la alineación de memoria es 1</a:t>
            </a:r>
          </a:p>
        </p:txBody>
      </p:sp>
    </p:spTree>
    <p:extLst>
      <p:ext uri="{BB962C8B-B14F-4D97-AF65-F5344CB8AC3E}">
        <p14:creationId xmlns:p14="http://schemas.microsoft.com/office/powerpoint/2010/main" val="372517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Uniones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5E9383A-1FBA-1042-1B84-6A8941943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708594"/>
                  </p:ext>
                </p:extLst>
              </p:nvPr>
            </p:nvGraphicFramePr>
            <p:xfrm>
              <a:off x="2839522" y="1794285"/>
              <a:ext cx="972459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53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  <a:gridCol w="324153">
                      <a:extLst>
                        <a:ext uri="{9D8B030D-6E8A-4147-A177-3AD203B41FA5}">
                          <a16:colId xmlns:a16="http://schemas.microsoft.com/office/drawing/2014/main" val="2873085673"/>
                        </a:ext>
                      </a:extLst>
                    </a:gridCol>
                    <a:gridCol w="324153">
                      <a:extLst>
                        <a:ext uri="{9D8B030D-6E8A-4147-A177-3AD203B41FA5}">
                          <a16:colId xmlns:a16="http://schemas.microsoft.com/office/drawing/2014/main" val="1875671786"/>
                        </a:ext>
                      </a:extLst>
                    </a:gridCol>
                  </a:tblGrid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2472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5E9383A-1FBA-1042-1B84-6A8941943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708594"/>
                  </p:ext>
                </p:extLst>
              </p:nvPr>
            </p:nvGraphicFramePr>
            <p:xfrm>
              <a:off x="2839522" y="1794285"/>
              <a:ext cx="972459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153">
                      <a:extLst>
                        <a:ext uri="{9D8B030D-6E8A-4147-A177-3AD203B41FA5}">
                          <a16:colId xmlns:a16="http://schemas.microsoft.com/office/drawing/2014/main" val="4205173007"/>
                        </a:ext>
                      </a:extLst>
                    </a:gridCol>
                    <a:gridCol w="324153">
                      <a:extLst>
                        <a:ext uri="{9D8B030D-6E8A-4147-A177-3AD203B41FA5}">
                          <a16:colId xmlns:a16="http://schemas.microsoft.com/office/drawing/2014/main" val="2873085673"/>
                        </a:ext>
                      </a:extLst>
                    </a:gridCol>
                    <a:gridCol w="324153">
                      <a:extLst>
                        <a:ext uri="{9D8B030D-6E8A-4147-A177-3AD203B41FA5}">
                          <a16:colId xmlns:a16="http://schemas.microsoft.com/office/drawing/2014/main" val="187567178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2" t="-2000" r="-201852" b="-9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774" t="-2000" r="-105660" b="-9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00" r="-3704" b="-9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13955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2" t="-102000" r="-201852" b="-8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774" t="-102000" r="-105660" b="-8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2000" r="-3704" b="-8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8759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2" t="-202000" r="-201852" b="-7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774" t="-202000" r="-105660" b="-7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2000" r="-3704" b="-7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240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52" t="-302000" r="-201852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774" t="-302000" r="-10566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302000" r="-3704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659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394118" r="-3704" b="-4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0386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504000" r="-3704" b="-4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851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604000" r="-3704" b="-3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9410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704000" r="-3704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9495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804000" r="-3704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648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904000" r="-3704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320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</a:t>
            </a:r>
            <a:r>
              <a:rPr lang="es-MX" i="1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2486177" y="799211"/>
            <a:ext cx="1804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union</a:t>
            </a:r>
            <a:r>
              <a:rPr lang="es-MX" sz="2000" b="1" dirty="0"/>
              <a:t>  </a:t>
            </a:r>
            <a:r>
              <a:rPr lang="es-MX" sz="2000" b="1" dirty="0" err="1"/>
              <a:t>record</a:t>
            </a:r>
            <a:r>
              <a:rPr lang="es-MX" sz="2000" b="1" dirty="0"/>
              <a:t>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2743741" y="5014959"/>
            <a:ext cx="50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R.A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5400000">
            <a:off x="2904176" y="4833061"/>
            <a:ext cx="182088" cy="311398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E4D583-8124-EE12-7400-B3C072011155}"/>
              </a:ext>
            </a:extLst>
          </p:cNvPr>
          <p:cNvSpPr txBox="1">
            <a:spLocks/>
          </p:cNvSpPr>
          <p:nvPr/>
        </p:nvSpPr>
        <p:spPr>
          <a:xfrm>
            <a:off x="7711963" y="2163617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union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char N[10];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B2BE3-7EC5-7C5F-C7D6-DFC59A2B22B1}"/>
              </a:ext>
            </a:extLst>
          </p:cNvPr>
          <p:cNvSpPr txBox="1"/>
          <p:nvPr/>
        </p:nvSpPr>
        <p:spPr>
          <a:xfrm>
            <a:off x="3073672" y="5185160"/>
            <a:ext cx="49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C35E8-4121-3B86-7B60-FE92AD883C0B}"/>
              </a:ext>
            </a:extLst>
          </p:cNvPr>
          <p:cNvSpPr txBox="1"/>
          <p:nvPr/>
        </p:nvSpPr>
        <p:spPr>
          <a:xfrm>
            <a:off x="3406800" y="5000494"/>
            <a:ext cx="51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R.N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13EBAD2-803B-0C92-F16E-C9640E71621F}"/>
              </a:ext>
            </a:extLst>
          </p:cNvPr>
          <p:cNvSpPr/>
          <p:nvPr/>
        </p:nvSpPr>
        <p:spPr>
          <a:xfrm rot="10800000">
            <a:off x="2563028" y="2718240"/>
            <a:ext cx="182088" cy="298092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C4EC7-D179-EA54-24DA-D66EFA550CD0}"/>
              </a:ext>
            </a:extLst>
          </p:cNvPr>
          <p:cNvSpPr txBox="1"/>
          <p:nvPr/>
        </p:nvSpPr>
        <p:spPr>
          <a:xfrm>
            <a:off x="1792559" y="2647001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 byte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6821521-C4A4-F30C-B687-E501D3E03125}"/>
              </a:ext>
            </a:extLst>
          </p:cNvPr>
          <p:cNvSpPr/>
          <p:nvPr/>
        </p:nvSpPr>
        <p:spPr>
          <a:xfrm rot="5400000">
            <a:off x="3229427" y="4833061"/>
            <a:ext cx="182088" cy="311398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75FE0E0-A781-6F69-89C6-0BC0DDFC11EC}"/>
              </a:ext>
            </a:extLst>
          </p:cNvPr>
          <p:cNvSpPr/>
          <p:nvPr/>
        </p:nvSpPr>
        <p:spPr>
          <a:xfrm rot="5400000">
            <a:off x="3552699" y="4833061"/>
            <a:ext cx="182088" cy="311398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76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80" y="3369733"/>
            <a:ext cx="5004462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04-Estructuras de Memoria\04.C-Uniones</a:t>
            </a:r>
          </a:p>
        </p:txBody>
      </p:sp>
    </p:spTree>
    <p:extLst>
      <p:ext uri="{BB962C8B-B14F-4D97-AF65-F5344CB8AC3E}">
        <p14:creationId xmlns:p14="http://schemas.microsoft.com/office/powerpoint/2010/main" val="3626380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Enumeraciones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756" y="1825625"/>
            <a:ext cx="504404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Permite crear ‘etiquetas’.</a:t>
            </a:r>
          </a:p>
          <a:p>
            <a:pPr marL="0" indent="0">
              <a:buNone/>
            </a:pPr>
            <a:r>
              <a:rPr lang="es-MX" sz="2400" dirty="0"/>
              <a:t>Asigna valores simbólicos a los valores discretos de una variable.</a:t>
            </a:r>
          </a:p>
          <a:p>
            <a:pPr marL="0" indent="0">
              <a:buNone/>
            </a:pPr>
            <a:r>
              <a:rPr lang="es-MX" sz="2400" dirty="0"/>
              <a:t>La longitud de cada elemento depende de la implementación.</a:t>
            </a:r>
          </a:p>
          <a:p>
            <a:pPr marL="0" indent="0">
              <a:buNone/>
            </a:pPr>
            <a:r>
              <a:rPr lang="es-MX" sz="2400" dirty="0"/>
              <a:t>Da legibilidad al código.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enum Days {Sunday, Monday, Tuesday, Wednesday, Thursday, Friday, Saturday};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enum Days day1 = Sunday;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6355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547364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04-Estructuras de Memoria\04.D-Enumeraciones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7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10B73-7DA4-F03E-BCEE-297124F9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1733" y="2028591"/>
            <a:ext cx="4003452" cy="144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 dinámicos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5"/>
            <a:ext cx="486591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se declara el arreglo…</a:t>
            </a:r>
          </a:p>
          <a:p>
            <a:pPr marL="0" indent="0">
              <a:buNone/>
            </a:pPr>
            <a:r>
              <a:rPr lang="es-MX" dirty="0" err="1"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s-MX" dirty="0">
                <a:highlight>
                  <a:srgbClr val="FFFF00"/>
                </a:highlight>
                <a:latin typeface="Consolas" panose="020B0609020204030204" pitchFamily="49" charset="0"/>
              </a:rPr>
              <a:t> array[20];</a:t>
            </a:r>
          </a:p>
        </p:txBody>
      </p:sp>
    </p:spTree>
    <p:extLst>
      <p:ext uri="{BB962C8B-B14F-4D97-AF65-F5344CB8AC3E}">
        <p14:creationId xmlns:p14="http://schemas.microsoft.com/office/powerpoint/2010/main" val="1531807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 dinámicos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5"/>
            <a:ext cx="486591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se declara el arreglo…</a:t>
            </a:r>
          </a:p>
          <a:p>
            <a:pPr marL="0" indent="0">
              <a:buNone/>
            </a:pPr>
            <a:r>
              <a:rPr lang="es-MX" dirty="0" err="1"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s-MX" dirty="0">
                <a:highlight>
                  <a:srgbClr val="FFFF00"/>
                </a:highlight>
                <a:latin typeface="Consolas" panose="020B0609020204030204" pitchFamily="49" charset="0"/>
              </a:rPr>
              <a:t> array[20];</a:t>
            </a:r>
          </a:p>
          <a:p>
            <a:pPr marL="0" indent="0">
              <a:buNone/>
            </a:pPr>
            <a:r>
              <a:rPr lang="es-MX" dirty="0"/>
              <a:t>‘array’ contiene la dirección al primer elemento del arreglo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1" y="1841148"/>
            <a:ext cx="4518857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array[NUM];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*array;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array = (int*)malloc(NUM * sizeof(int));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array = (int*)calloc(NUM, sizeof(int));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free(array);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6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5"/>
            <a:ext cx="486591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Elementos del mismo tipo</a:t>
            </a:r>
          </a:p>
          <a:p>
            <a:pPr marL="0" indent="0">
              <a:buNone/>
            </a:pPr>
            <a:r>
              <a:rPr lang="es-MX" dirty="0"/>
              <a:t>Longitud fija</a:t>
            </a:r>
          </a:p>
          <a:p>
            <a:pPr marL="0" indent="0">
              <a:buNone/>
            </a:pPr>
            <a:r>
              <a:rPr lang="es-MX" dirty="0"/>
              <a:t>Indexados</a:t>
            </a:r>
          </a:p>
          <a:p>
            <a:pPr marL="0" indent="0">
              <a:buNone/>
            </a:pPr>
            <a:r>
              <a:rPr lang="es-MX" dirty="0"/>
              <a:t>Definidos ante de su uso</a:t>
            </a:r>
          </a:p>
          <a:p>
            <a:pPr marL="0" indent="0">
              <a:buNone/>
            </a:pPr>
            <a:r>
              <a:rPr lang="es-MX" dirty="0"/>
              <a:t>Inmutables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1315122" y="1841148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a[200];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int i;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for (i=0; i&lt;200; i++)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a[i]=i;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39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547364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04-Estructuras de Memoria\04.E-Arreglo </a:t>
            </a:r>
            <a:r>
              <a:rPr lang="es-ES" sz="2000" dirty="0" err="1">
                <a:solidFill>
                  <a:schemeClr val="bg1"/>
                </a:solidFill>
              </a:rPr>
              <a:t>Dinamico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1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5928264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04-Estructuras de Memoria\04.F-Arreglo Estructuras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73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s-MX" dirty="0"/>
              <a:t>Implemente un código que declare inicialice, despliegue, invierta y vuelva a desplegar un arreglo de ‘n’ elementos (con funciones) [40%].</a:t>
            </a:r>
          </a:p>
          <a:p>
            <a:pPr marL="514350" indent="-514350">
              <a:buAutoNum type="arabicParenR"/>
            </a:pPr>
            <a:r>
              <a:rPr lang="es-MX" dirty="0"/>
              <a:t>Implemente al ejercicio anterior  una función que invierta los valores del arreglo en pares. Por ejemplo: 1,2,3,4,5,6 -&gt; 2,1,4,3,6,5 [30%].</a:t>
            </a:r>
          </a:p>
        </p:txBody>
      </p:sp>
    </p:spTree>
    <p:extLst>
      <p:ext uri="{BB962C8B-B14F-4D97-AF65-F5344CB8AC3E}">
        <p14:creationId xmlns:p14="http://schemas.microsoft.com/office/powerpoint/2010/main" val="370182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s-MX" dirty="0"/>
              <a:t>Escriba el código para implementar un mensaje Ethernet que pueda contener un paquete TCP o UDP [30%].</a:t>
            </a:r>
          </a:p>
        </p:txBody>
      </p:sp>
    </p:spTree>
    <p:extLst>
      <p:ext uri="{BB962C8B-B14F-4D97-AF65-F5344CB8AC3E}">
        <p14:creationId xmlns:p14="http://schemas.microsoft.com/office/powerpoint/2010/main" val="2008554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sp>
        <p:nvSpPr>
          <p:cNvPr id="7" name="TextBox 3">
            <a:hlinkClick r:id="rId3"/>
            <a:extLst>
              <a:ext uri="{FF2B5EF4-FFF2-40B4-BE49-F238E27FC236}">
                <a16:creationId xmlns:a16="http://schemas.microsoft.com/office/drawing/2014/main" id="{7B9598BC-7E98-763F-CA01-B69443A42263}"/>
              </a:ext>
            </a:extLst>
          </p:cNvPr>
          <p:cNvSpPr txBox="1"/>
          <p:nvPr/>
        </p:nvSpPr>
        <p:spPr>
          <a:xfrm>
            <a:off x="5557652" y="5548701"/>
            <a:ext cx="615933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Referencia: </a:t>
            </a:r>
            <a:r>
              <a:rPr lang="es-MX" dirty="0">
                <a:solidFill>
                  <a:srgbClr val="0070C0"/>
                </a:solidFill>
              </a:rPr>
              <a:t>https://www.javatpoint.com/ethernet-frame-format</a:t>
            </a:r>
          </a:p>
        </p:txBody>
      </p:sp>
      <p:pic>
        <p:nvPicPr>
          <p:cNvPr id="1032" name="Picture 8" descr="Ethernet Frame Format">
            <a:extLst>
              <a:ext uri="{FF2B5EF4-FFF2-40B4-BE49-F238E27FC236}">
                <a16:creationId xmlns:a16="http://schemas.microsoft.com/office/drawing/2014/main" id="{2B213F37-6C96-8C5E-20FD-425FCE4A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8" y="1239975"/>
            <a:ext cx="10973303" cy="37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78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(60 minutos)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37A71B-CF48-94DC-DA80-6E22EC34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45" y="1724025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hlinkClick r:id="rId4"/>
            <a:extLst>
              <a:ext uri="{FF2B5EF4-FFF2-40B4-BE49-F238E27FC236}">
                <a16:creationId xmlns:a16="http://schemas.microsoft.com/office/drawing/2014/main" id="{7B9598BC-7E98-763F-CA01-B69443A42263}"/>
              </a:ext>
            </a:extLst>
          </p:cNvPr>
          <p:cNvSpPr txBox="1"/>
          <p:nvPr/>
        </p:nvSpPr>
        <p:spPr>
          <a:xfrm>
            <a:off x="5557652" y="5548701"/>
            <a:ext cx="6159335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Referencia: </a:t>
            </a:r>
            <a:r>
              <a:rPr lang="es-MX" dirty="0">
                <a:solidFill>
                  <a:srgbClr val="0070C0"/>
                </a:solidFill>
              </a:rPr>
              <a:t>https://skminhaj.wordpress.com/2016/02/15/tcp-segment-vs-udp-datagram-header-format/</a:t>
            </a:r>
          </a:p>
        </p:txBody>
      </p:sp>
    </p:spTree>
    <p:extLst>
      <p:ext uri="{BB962C8B-B14F-4D97-AF65-F5344CB8AC3E}">
        <p14:creationId xmlns:p14="http://schemas.microsoft.com/office/powerpoint/2010/main" val="210824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5"/>
            <a:ext cx="4865913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Elementos del mismo tipo</a:t>
            </a:r>
          </a:p>
          <a:p>
            <a:pPr marL="0" indent="0">
              <a:buNone/>
            </a:pPr>
            <a:r>
              <a:rPr lang="es-MX" dirty="0"/>
              <a:t>Longitud fija</a:t>
            </a:r>
          </a:p>
          <a:p>
            <a:pPr marL="0" indent="0">
              <a:buNone/>
            </a:pPr>
            <a:r>
              <a:rPr lang="es-MX" dirty="0"/>
              <a:t>Indexados</a:t>
            </a:r>
          </a:p>
          <a:p>
            <a:pPr marL="0" indent="0">
              <a:buNone/>
            </a:pPr>
            <a:r>
              <a:rPr lang="es-MX" dirty="0"/>
              <a:t>Definidos ante de su uso</a:t>
            </a:r>
          </a:p>
          <a:p>
            <a:pPr marL="0" indent="0">
              <a:buNone/>
            </a:pPr>
            <a:r>
              <a:rPr lang="es-MX" dirty="0"/>
              <a:t>Inmutables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17756"/>
              </p:ext>
            </p:extLst>
          </p:nvPr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Valor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00842"/>
              </p:ext>
            </p:extLst>
          </p:nvPr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28785"/>
              </p:ext>
            </p:extLst>
          </p:nvPr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23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?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01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067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?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3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6" y="365125"/>
            <a:ext cx="4814454" cy="1325563"/>
          </a:xfrm>
        </p:spPr>
        <p:txBody>
          <a:bodyPr/>
          <a:lstStyle/>
          <a:p>
            <a:r>
              <a:rPr lang="es-MX" dirty="0"/>
              <a:t>Arreglos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6" y="1825625"/>
            <a:ext cx="5143004" cy="411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Si la dirección inicial de ‘A’=0x300: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A) -&gt; 300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 err="1"/>
              <a:t>printf</a:t>
            </a:r>
            <a:r>
              <a:rPr lang="es-MX" sz="2000" dirty="0"/>
              <a:t>(“%d”, A+2) -&gt; 308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8616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F76A3-5EA9-4110-A932-0A9B2CDE0E9C}"/>
</file>

<file path=customXml/itemProps2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1711</Words>
  <Application>Microsoft Office PowerPoint</Application>
  <PresentationFormat>Widescreen</PresentationFormat>
  <Paragraphs>462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Consolas</vt:lpstr>
      <vt:lpstr>iCiel Gotham Medium</vt:lpstr>
      <vt:lpstr>Tema de Office</vt:lpstr>
      <vt:lpstr>Lenguaje C avanzado</vt:lpstr>
      <vt:lpstr>Estructuras de memoria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Arreglos</vt:lpstr>
      <vt:lpstr>PowerPoint Presentation</vt:lpstr>
      <vt:lpstr>Estructuras</vt:lpstr>
      <vt:lpstr>Estructuras</vt:lpstr>
      <vt:lpstr>Estructuras</vt:lpstr>
      <vt:lpstr>Estructuras</vt:lpstr>
      <vt:lpstr>PowerPoint Presentation</vt:lpstr>
      <vt:lpstr>Uniones</vt:lpstr>
      <vt:lpstr>Uniones</vt:lpstr>
      <vt:lpstr>Uniones</vt:lpstr>
      <vt:lpstr>Uniones</vt:lpstr>
      <vt:lpstr>PowerPoint Presentation</vt:lpstr>
      <vt:lpstr>Enumeraciones</vt:lpstr>
      <vt:lpstr>PowerPoint Presentation</vt:lpstr>
      <vt:lpstr>Arreglos dinámicos</vt:lpstr>
      <vt:lpstr>Arreglos dinámicos</vt:lpstr>
      <vt:lpstr>PowerPoint Presentation</vt:lpstr>
      <vt:lpstr>PowerPoint Presentation</vt:lpstr>
      <vt:lpstr>Práctica (45 minutos)</vt:lpstr>
      <vt:lpstr>Práctica (60 minutos)</vt:lpstr>
      <vt:lpstr>Práctica (60 minutos)</vt:lpstr>
      <vt:lpstr>Práctica (60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93</cp:revision>
  <dcterms:created xsi:type="dcterms:W3CDTF">2023-06-13T23:37:32Z</dcterms:created>
  <dcterms:modified xsi:type="dcterms:W3CDTF">2023-07-10T23:11:31Z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